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880" r:id="rId2"/>
    <p:sldId id="881" r:id="rId3"/>
    <p:sldId id="886" r:id="rId4"/>
    <p:sldId id="887" r:id="rId5"/>
    <p:sldId id="888" r:id="rId6"/>
    <p:sldId id="889" r:id="rId7"/>
    <p:sldId id="891" r:id="rId8"/>
    <p:sldId id="892" r:id="rId9"/>
    <p:sldId id="893" r:id="rId10"/>
    <p:sldId id="894" r:id="rId11"/>
    <p:sldId id="895" r:id="rId12"/>
    <p:sldId id="896" r:id="rId13"/>
    <p:sldId id="897" r:id="rId14"/>
    <p:sldId id="898" r:id="rId15"/>
    <p:sldId id="899" r:id="rId16"/>
    <p:sldId id="900" r:id="rId17"/>
    <p:sldId id="901" r:id="rId18"/>
    <p:sldId id="902" r:id="rId19"/>
    <p:sldId id="903" r:id="rId20"/>
    <p:sldId id="904" r:id="rId21"/>
    <p:sldId id="905" r:id="rId22"/>
    <p:sldId id="906" r:id="rId23"/>
    <p:sldId id="907" r:id="rId24"/>
    <p:sldId id="908" r:id="rId25"/>
    <p:sldId id="909" r:id="rId26"/>
    <p:sldId id="910" r:id="rId27"/>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7" autoAdjust="0"/>
    <p:restoredTop sz="94737" autoAdjust="0"/>
  </p:normalViewPr>
  <p:slideViewPr>
    <p:cSldViewPr>
      <p:cViewPr>
        <p:scale>
          <a:sx n="59" d="100"/>
          <a:sy n="59" d="100"/>
        </p:scale>
        <p:origin x="-2083" y="-605"/>
      </p:cViewPr>
      <p:guideLst>
        <p:guide orient="horz" pos="2160"/>
        <p:guide pos="2880"/>
      </p:guideLst>
    </p:cSldViewPr>
  </p:slideViewPr>
  <p:outlineViewPr>
    <p:cViewPr>
      <p:scale>
        <a:sx n="33" d="100"/>
        <a:sy n="33" d="100"/>
      </p:scale>
      <p:origin x="0" y="883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717AF51-2430-4722-AAF9-F7BF402F975F}" type="datetimeFigureOut">
              <a:rPr lang="en-US" smtClean="0"/>
              <a:pPr/>
              <a:t>8/13/2017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CB0A55-6D1D-411F-8322-182A599A4107}" type="slidenum">
              <a:rPr lang="en-US" smtClean="0"/>
              <a:pPr/>
              <a:t>‹#›</a:t>
            </a:fld>
            <a:endParaRPr lang="en-US"/>
          </a:p>
        </p:txBody>
      </p:sp>
    </p:spTree>
    <p:extLst>
      <p:ext uri="{BB962C8B-B14F-4D97-AF65-F5344CB8AC3E}">
        <p14:creationId xmlns:p14="http://schemas.microsoft.com/office/powerpoint/2010/main" val="6791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6BFDA6-94A9-4D60-B391-B109E2026165}" type="datetimeFigureOut">
              <a:rPr lang="en-US" smtClean="0"/>
              <a:pPr/>
              <a:t>8/13/2017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3EA1BC-32CC-4195-B627-5FAA2C6FECF8}" type="slidenum">
              <a:rPr lang="en-US" smtClean="0"/>
              <a:pPr/>
              <a:t>‹#›</a:t>
            </a:fld>
            <a:endParaRPr lang="en-US"/>
          </a:p>
        </p:txBody>
      </p:sp>
    </p:spTree>
    <p:extLst>
      <p:ext uri="{BB962C8B-B14F-4D97-AF65-F5344CB8AC3E}">
        <p14:creationId xmlns:p14="http://schemas.microsoft.com/office/powerpoint/2010/main" val="370752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707AD-DBC6-4F6C-A242-504AC962B34B}" type="datetime1">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A8DC4-A1B2-42AF-A8E3-6BAD9F97819E}" type="datetime1">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F605F-9ED5-4B60-AAB3-9011258394D4}" type="datetime1">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7ECDF-958E-4B97-936C-2207597FE876}" type="datetime1">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6F925-9D95-417F-A3EB-0AF2135BED08}" type="datetime1">
              <a:rPr lang="en-US" smtClean="0"/>
              <a:pPr/>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F9473-47E6-4E6A-9F3A-E7ADA4C67276}" type="datetime1">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37375-1E97-4DD5-8086-C5B16ECB5B5E}" type="datetime1">
              <a:rPr lang="en-US" smtClean="0"/>
              <a:pPr/>
              <a:t>8/13/2017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6E593-5E19-46CB-9827-832A0A0CCF60}" type="datetime1">
              <a:rPr lang="en-US" smtClean="0"/>
              <a:pPr/>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A068B-6DC2-4D52-AA45-A1D37090C704}" type="datetime1">
              <a:rPr lang="en-US" smtClean="0"/>
              <a:pPr/>
              <a:t>8/13/2017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A7B0F-224E-4A27-995D-A16C00458107}" type="datetime1">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B971B-5503-474F-8D0A-E5A2DB95F16E}" type="datetime1">
              <a:rPr lang="en-US" smtClean="0"/>
              <a:pPr/>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F1028-B567-4DAC-ABBC-13B7598AF887}"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79D40-E384-4884-A798-E72DC1B804A7}" type="datetime1">
              <a:rPr lang="en-US" smtClean="0"/>
              <a:pPr/>
              <a:t>8/13/2017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F1028-B567-4DAC-ABBC-13B7598AF8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hyperlink" Target="https://www.pbs.org/wgbh/pages/frontline/shows/teenbrain/work/adolescent.html" TargetMode="Externa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hedoctorwillseeyounow.com/articles/behavior/ptsd_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Adversity!</a:t>
            </a:r>
            <a:br>
              <a:rPr lang="en-US" dirty="0"/>
            </a:br>
            <a:r>
              <a:rPr lang="en-US" dirty="0"/>
              <a:t>The Brain, Behavior, and Learning</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lvl="0" indent="0" algn="ctr">
              <a:buNone/>
            </a:pPr>
            <a:r>
              <a:rPr lang="en-US" sz="1800" b="1" dirty="0"/>
              <a:t>Dr. Lori </a:t>
            </a:r>
            <a:r>
              <a:rPr lang="en-US" sz="1800" b="1" dirty="0" err="1"/>
              <a:t>Desautels</a:t>
            </a:r>
            <a:endParaRPr lang="en-US" sz="1800" b="1" dirty="0"/>
          </a:p>
          <a:p>
            <a:pPr marL="0" lvl="0" indent="0" algn="ctr">
              <a:buNone/>
            </a:pPr>
            <a:r>
              <a:rPr lang="en-US" sz="1800" b="1" dirty="0"/>
              <a:t>Butler University/ College of Education</a:t>
            </a:r>
          </a:p>
          <a:p>
            <a:pPr marL="0" lvl="0" indent="0" algn="ctr">
              <a:buNone/>
            </a:pPr>
            <a:r>
              <a:rPr lang="en-US" sz="1800" b="1" dirty="0"/>
              <a:t>ldesaute@butler.edu</a:t>
            </a:r>
          </a:p>
          <a:p>
            <a:pPr marL="0" lvl="0" indent="0" algn="ctr">
              <a:buNone/>
            </a:pPr>
            <a:r>
              <a:rPr lang="en-US" sz="1800" b="1" dirty="0"/>
              <a:t>Revelations in Education</a:t>
            </a:r>
          </a:p>
          <a:p>
            <a:pPr marL="0" lvl="0" indent="0" algn="ctr">
              <a:buNone/>
            </a:pPr>
            <a:r>
              <a:rPr lang="en-US" sz="1800" b="1" dirty="0" err="1"/>
              <a:t>Desautels_phd</a:t>
            </a:r>
            <a:endParaRPr lang="en-US" sz="1800" b="1" dirty="0"/>
          </a:p>
          <a:p>
            <a:pPr marL="0" lvl="0" indent="0" algn="ctr">
              <a:buNone/>
            </a:pPr>
            <a:r>
              <a:rPr lang="en-US" sz="1800" b="1" dirty="0"/>
              <a:t>Connection + Purpose = Well-Being</a:t>
            </a:r>
          </a:p>
          <a:p>
            <a:pPr marL="0" indent="0">
              <a:buNone/>
            </a:pPr>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1</a:t>
            </a:fld>
            <a:endParaRPr lang="en-US"/>
          </a:p>
        </p:txBody>
      </p:sp>
    </p:spTree>
    <p:extLst>
      <p:ext uri="{BB962C8B-B14F-4D97-AF65-F5344CB8AC3E}">
        <p14:creationId xmlns:p14="http://schemas.microsoft.com/office/powerpoint/2010/main" val="8134278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Early Development</a:t>
            </a:r>
          </a:p>
        </p:txBody>
      </p:sp>
      <p:sp>
        <p:nvSpPr>
          <p:cNvPr id="3" name="Content Placeholder 2"/>
          <p:cNvSpPr>
            <a:spLocks noGrp="1"/>
          </p:cNvSpPr>
          <p:nvPr>
            <p:ph sz="half" idx="1"/>
          </p:nvPr>
        </p:nvSpPr>
        <p:spPr/>
        <p:txBody>
          <a:bodyPr>
            <a:normAutofit fontScale="92500"/>
          </a:bodyPr>
          <a:lstStyle/>
          <a:p>
            <a:r>
              <a:rPr lang="en-US" dirty="0"/>
              <a:t>Attachment is the carrier of all development</a:t>
            </a:r>
          </a:p>
          <a:p>
            <a:r>
              <a:rPr lang="en-US" dirty="0"/>
              <a:t>Attachment is the context for all development! </a:t>
            </a:r>
          </a:p>
          <a:p>
            <a:r>
              <a:rPr lang="en-US" dirty="0"/>
              <a:t>Maslow’s Revised!!</a:t>
            </a:r>
          </a:p>
          <a:p>
            <a:r>
              <a:rPr lang="en-US" dirty="0"/>
              <a:t>Attachment</a:t>
            </a:r>
          </a:p>
          <a:p>
            <a:r>
              <a:rPr lang="en-US" dirty="0"/>
              <a:t>Regulation</a:t>
            </a:r>
          </a:p>
          <a:p>
            <a:r>
              <a:rPr lang="en-US" dirty="0"/>
              <a:t>Affiliation</a:t>
            </a:r>
          </a:p>
          <a:p>
            <a:r>
              <a:rPr lang="en-US" dirty="0"/>
              <a:t>Cognition</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10</a:t>
            </a:fld>
            <a:endParaRPr lang="en-US"/>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08757"/>
            <a:ext cx="4038600" cy="31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6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Everything</a:t>
            </a:r>
          </a:p>
        </p:txBody>
      </p:sp>
      <p:sp>
        <p:nvSpPr>
          <p:cNvPr id="3" name="Content Placeholder 2"/>
          <p:cNvSpPr>
            <a:spLocks noGrp="1"/>
          </p:cNvSpPr>
          <p:nvPr>
            <p:ph sz="half" idx="1"/>
          </p:nvPr>
        </p:nvSpPr>
        <p:spPr/>
        <p:txBody>
          <a:bodyPr>
            <a:normAutofit fontScale="85000" lnSpcReduction="10000"/>
          </a:bodyPr>
          <a:lstStyle/>
          <a:p>
            <a:r>
              <a:rPr lang="en-US" dirty="0"/>
              <a:t>Correlation between childhood adversity/ brain architecture/ adult well-being!</a:t>
            </a:r>
          </a:p>
          <a:p>
            <a:r>
              <a:rPr lang="en-US" dirty="0"/>
              <a:t>The immune system is the body's operating system! Our emotional biography becomes our physical biology. Early stress we face when we were young, catches up with us as adults altering our bodies, cells and even our DNA</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9549"/>
            <a:ext cx="4038600" cy="3027264"/>
          </a:xfrm>
        </p:spPr>
      </p:pic>
      <p:sp>
        <p:nvSpPr>
          <p:cNvPr id="5" name="Slide Number Placeholder 4"/>
          <p:cNvSpPr>
            <a:spLocks noGrp="1"/>
          </p:cNvSpPr>
          <p:nvPr>
            <p:ph type="sldNum" sz="quarter" idx="12"/>
          </p:nvPr>
        </p:nvSpPr>
        <p:spPr/>
        <p:txBody>
          <a:bodyPr/>
          <a:lstStyle/>
          <a:p>
            <a:fld id="{BACF1028-B567-4DAC-ABBC-13B7598AF887}" type="slidenum">
              <a:rPr lang="en-US" smtClean="0"/>
              <a:pPr/>
              <a:t>11</a:t>
            </a:fld>
            <a:endParaRPr lang="en-US"/>
          </a:p>
        </p:txBody>
      </p:sp>
    </p:spTree>
    <p:extLst>
      <p:ext uri="{BB962C8B-B14F-4D97-AF65-F5344CB8AC3E}">
        <p14:creationId xmlns:p14="http://schemas.microsoft.com/office/powerpoint/2010/main" val="16890370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Epi-Genetics</a:t>
            </a:r>
          </a:p>
        </p:txBody>
      </p:sp>
      <p:sp>
        <p:nvSpPr>
          <p:cNvPr id="3" name="Content Placeholder 2"/>
          <p:cNvSpPr>
            <a:spLocks noGrp="1"/>
          </p:cNvSpPr>
          <p:nvPr>
            <p:ph sz="half" idx="1"/>
          </p:nvPr>
        </p:nvSpPr>
        <p:spPr/>
        <p:txBody>
          <a:bodyPr/>
          <a:lstStyle/>
          <a:p>
            <a:r>
              <a:rPr lang="en-US" dirty="0"/>
              <a:t>Chemical markers are methyl groups in the hippocampi- adhere to specific genes that are supposed to govern the activity of the stress hormone! Chemical markers disable the genes that regulate the stress </a:t>
            </a:r>
            <a:r>
              <a:rPr lang="en-US" dirty="0" smtClean="0"/>
              <a:t>response.</a:t>
            </a:r>
            <a:endParaRPr lang="en-US" dirty="0"/>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12</a:t>
            </a:fld>
            <a:endParaRPr lang="en-US"/>
          </a:p>
        </p:txBody>
      </p:sp>
      <p:pic>
        <p:nvPicPr>
          <p:cNvPr id="6" name="Picture 3" descr="C:\Users\Lori\AppData\Local\Microsoft\Windows\INetCache\IE\LN20K8MH\original[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49895"/>
            <a:ext cx="4038600" cy="382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123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PFC, Amygdala, and Sensory Systems</a:t>
            </a:r>
          </a:p>
        </p:txBody>
      </p:sp>
      <p:sp>
        <p:nvSpPr>
          <p:cNvPr id="3" name="Content Placeholder 2"/>
          <p:cNvSpPr>
            <a:spLocks noGrp="1"/>
          </p:cNvSpPr>
          <p:nvPr>
            <p:ph sz="half" idx="1"/>
          </p:nvPr>
        </p:nvSpPr>
        <p:spPr/>
        <p:txBody>
          <a:bodyPr>
            <a:normAutofit fontScale="62500" lnSpcReduction="20000"/>
          </a:bodyPr>
          <a:lstStyle/>
          <a:p>
            <a:pPr fontAlgn="base"/>
            <a:endParaRPr lang="en-US" dirty="0" smtClean="0"/>
          </a:p>
          <a:p>
            <a:pPr fontAlgn="base"/>
            <a:r>
              <a:rPr lang="en-US" dirty="0" smtClean="0"/>
              <a:t>When </a:t>
            </a:r>
            <a:r>
              <a:rPr lang="en-US" dirty="0"/>
              <a:t>a young child faces emotional adversity or stressors, cells in the brain release a hormone that actually shrinks the size of the brain’s developing hippocampi altering the child’s ability to process emotion, memory and manage stress! </a:t>
            </a:r>
            <a:endParaRPr lang="en-US" dirty="0" smtClean="0"/>
          </a:p>
          <a:p>
            <a:pPr marL="0" indent="0" fontAlgn="base">
              <a:buNone/>
            </a:pPr>
            <a:endParaRPr lang="en-US" dirty="0"/>
          </a:p>
          <a:p>
            <a:pPr marL="0" indent="0" fontAlgn="base">
              <a:buNone/>
            </a:pPr>
            <a:endParaRPr lang="en-US" dirty="0"/>
          </a:p>
          <a:p>
            <a:pPr fontAlgn="base"/>
            <a:r>
              <a:rPr lang="en-US" dirty="0"/>
              <a:t>The higher the ACE, the smaller the cerebral gray matter or brain volume in the PFC, amygdala and sensory association cortices and cerebellum. Frontal regions are also underactive making individuals hyperactive to very small stressors. </a:t>
            </a:r>
          </a:p>
          <a:p>
            <a:pPr marL="0" indent="0">
              <a:buNone/>
            </a:pPr>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13</a:t>
            </a:fld>
            <a:endParaRPr lang="en-US"/>
          </a:p>
        </p:txBody>
      </p:sp>
      <p:pic>
        <p:nvPicPr>
          <p:cNvPr id="6" name="Picture 2" descr="C:\Users\Lori\AppData\Local\Microsoft\Windows\INetCache\IE\LHG1ERGF\Hippocampus_and_seahorse_cropped[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3886200" cy="244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014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Brain Development</a:t>
            </a:r>
          </a:p>
        </p:txBody>
      </p:sp>
      <p:sp>
        <p:nvSpPr>
          <p:cNvPr id="3" name="Content Placeholder 2"/>
          <p:cNvSpPr>
            <a:spLocks noGrp="1"/>
          </p:cNvSpPr>
          <p:nvPr>
            <p:ph sz="half" idx="1"/>
          </p:nvPr>
        </p:nvSpPr>
        <p:spPr/>
        <p:txBody>
          <a:bodyPr>
            <a:normAutofit fontScale="40000" lnSpcReduction="20000"/>
          </a:bodyPr>
          <a:lstStyle/>
          <a:p>
            <a:r>
              <a:rPr lang="en-US" sz="3400" dirty="0"/>
              <a:t>When children come into adolescence they go through a natural period of developmental pruning of neurons. When we are very young, we have an over production of neurons and synaptic connections. Some of these die off naturally to allow us to turn down the noise in the brain to increase our mastery skills that interest us. The brain prepares for becoming more specialized at the things we are good at and interest us- but if due to childhood stress lots of neurons and synapses have been pruned away, then when the natural pruning that occurs during adolescence begins to take place, and the brain begins to prune away naturally neurons it doesn’t need, - then suddenly there may be too much pruning! Excess pruning in the integrated areas and circuitry between the hippocampi, corpus </a:t>
            </a:r>
            <a:r>
              <a:rPr lang="en-US" sz="3400" dirty="0" err="1"/>
              <a:t>collosum</a:t>
            </a:r>
            <a:r>
              <a:rPr lang="en-US" sz="3400" dirty="0"/>
              <a:t>, PFC, and amygdala-. </a:t>
            </a:r>
          </a:p>
          <a:p>
            <a:endParaRPr lang="en-US" sz="3400" dirty="0"/>
          </a:p>
          <a:p>
            <a:r>
              <a:rPr lang="en-US" sz="3400" dirty="0"/>
              <a:t>These brain changes have a profound effect on self-regulation, attention, thoughts and behaviors. The chaotic exposure of microglia cells runs havoc and leads to a reset tone in the brain.</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14</a:t>
            </a:fld>
            <a:endParaRPr lang="en-US"/>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4087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Brain</a:t>
            </a:r>
          </a:p>
        </p:txBody>
      </p:sp>
      <p:sp>
        <p:nvSpPr>
          <p:cNvPr id="3" name="Content Placeholder 2"/>
          <p:cNvSpPr>
            <a:spLocks noGrp="1"/>
          </p:cNvSpPr>
          <p:nvPr>
            <p:ph sz="half" idx="1"/>
          </p:nvPr>
        </p:nvSpPr>
        <p:spPr/>
        <p:txBody>
          <a:bodyPr>
            <a:normAutofit fontScale="77500" lnSpcReduction="20000"/>
          </a:bodyPr>
          <a:lstStyle/>
          <a:p>
            <a:r>
              <a:rPr lang="en-US" dirty="0">
                <a:hlinkClick r:id="rId2"/>
              </a:rPr>
              <a:t>https://www.pbs.org/wgbh/pages/frontline/shows/teenbrain/work/adolescent.html</a:t>
            </a:r>
            <a:endParaRPr lang="en-US" dirty="0"/>
          </a:p>
          <a:p>
            <a:endParaRPr lang="en-US" dirty="0"/>
          </a:p>
          <a:p>
            <a:r>
              <a:rPr lang="en-US" dirty="0"/>
              <a:t>Emotional Spark</a:t>
            </a:r>
          </a:p>
          <a:p>
            <a:r>
              <a:rPr lang="en-US" dirty="0"/>
              <a:t>Social Engagement </a:t>
            </a:r>
          </a:p>
          <a:p>
            <a:r>
              <a:rPr lang="en-US" dirty="0"/>
              <a:t>Novelty seeking</a:t>
            </a:r>
          </a:p>
          <a:p>
            <a:r>
              <a:rPr lang="en-US" dirty="0"/>
              <a:t>Creative Explorations </a:t>
            </a:r>
          </a:p>
          <a:p>
            <a:r>
              <a:rPr lang="en-US" dirty="0"/>
              <a:t>Grows from the inside out and from back to front!</a:t>
            </a:r>
          </a:p>
          <a:p>
            <a:r>
              <a:rPr lang="en-US" dirty="0"/>
              <a:t>Generation X</a:t>
            </a:r>
          </a:p>
          <a:p>
            <a:r>
              <a:rPr lang="en-US" dirty="0"/>
              <a:t>Formation of Identity!</a:t>
            </a:r>
          </a:p>
          <a:p>
            <a:r>
              <a:rPr lang="en-US" dirty="0"/>
              <a:t>Connection + Purpose = Well-Being! </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1" y="1447801"/>
            <a:ext cx="1676399" cy="1752599"/>
          </a:xfrm>
        </p:spPr>
      </p:pic>
      <p:sp>
        <p:nvSpPr>
          <p:cNvPr id="5" name="Slide Number Placeholder 4"/>
          <p:cNvSpPr>
            <a:spLocks noGrp="1"/>
          </p:cNvSpPr>
          <p:nvPr>
            <p:ph type="sldNum" sz="quarter" idx="12"/>
          </p:nvPr>
        </p:nvSpPr>
        <p:spPr/>
        <p:txBody>
          <a:bodyPr/>
          <a:lstStyle/>
          <a:p>
            <a:fld id="{BACF1028-B567-4DAC-ABBC-13B7598AF887}" type="slidenum">
              <a:rPr lang="en-US" smtClean="0"/>
              <a:pPr/>
              <a:t>15</a:t>
            </a:fld>
            <a:endParaRPr lang="en-US"/>
          </a:p>
        </p:txBody>
      </p:sp>
      <p:pic>
        <p:nvPicPr>
          <p:cNvPr id="7" name="Picture 5" descr="C:\Users\Lori\AppData\Local\Microsoft\Windows\INetCache\IE\7Y1XFWK1\Tee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81400"/>
            <a:ext cx="1981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adolescent br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53000"/>
            <a:ext cx="40671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cKnight\Pictures\troubled kids 33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1447801"/>
            <a:ext cx="168910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cKnight\Pictures\urban schools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590800"/>
            <a:ext cx="2133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3276600"/>
            <a:ext cx="1828800" cy="1676400"/>
          </a:xfrm>
          <a:prstGeom prst="rect">
            <a:avLst/>
          </a:prstGeom>
        </p:spPr>
      </p:pic>
    </p:spTree>
    <p:extLst>
      <p:ext uri="{BB962C8B-B14F-4D97-AF65-F5344CB8AC3E}">
        <p14:creationId xmlns:p14="http://schemas.microsoft.com/office/powerpoint/2010/main" val="3705465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Amygdala’s Language</a:t>
            </a:r>
          </a:p>
        </p:txBody>
      </p:sp>
      <p:sp>
        <p:nvSpPr>
          <p:cNvPr id="3" name="Content Placeholder 2"/>
          <p:cNvSpPr>
            <a:spLocks noGrp="1"/>
          </p:cNvSpPr>
          <p:nvPr>
            <p:ph sz="half" idx="1"/>
          </p:nvPr>
        </p:nvSpPr>
        <p:spPr/>
        <p:txBody>
          <a:bodyPr/>
          <a:lstStyle/>
          <a:p>
            <a:r>
              <a:rPr lang="en-US" dirty="0"/>
              <a:t>Feelings! </a:t>
            </a:r>
            <a:endParaRPr lang="en-US" dirty="0" smtClean="0"/>
          </a:p>
          <a:p>
            <a:r>
              <a:rPr lang="en-US" dirty="0" smtClean="0"/>
              <a:t>Two </a:t>
            </a:r>
            <a:r>
              <a:rPr lang="en-US" dirty="0"/>
              <a:t>Ways to Calm the Amygdala! </a:t>
            </a:r>
          </a:p>
          <a:p>
            <a:endParaRPr lang="en-US" dirty="0"/>
          </a:p>
          <a:p>
            <a:r>
              <a:rPr lang="en-US" dirty="0"/>
              <a:t>What are they?</a:t>
            </a:r>
          </a:p>
          <a:p>
            <a:r>
              <a:rPr lang="en-US" dirty="0"/>
              <a:t>Discuss! </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43400" y="1828800"/>
            <a:ext cx="4343400" cy="3389210"/>
          </a:xfrm>
        </p:spPr>
      </p:pic>
      <p:sp>
        <p:nvSpPr>
          <p:cNvPr id="5" name="Slide Number Placeholder 4"/>
          <p:cNvSpPr>
            <a:spLocks noGrp="1"/>
          </p:cNvSpPr>
          <p:nvPr>
            <p:ph type="sldNum" sz="quarter" idx="12"/>
          </p:nvPr>
        </p:nvSpPr>
        <p:spPr/>
        <p:txBody>
          <a:bodyPr/>
          <a:lstStyle/>
          <a:p>
            <a:fld id="{BACF1028-B567-4DAC-ABBC-13B7598AF887}" type="slidenum">
              <a:rPr lang="en-US" smtClean="0"/>
              <a:pPr/>
              <a:t>16</a:t>
            </a:fld>
            <a:endParaRPr lang="en-US"/>
          </a:p>
        </p:txBody>
      </p:sp>
    </p:spTree>
    <p:extLst>
      <p:ext uri="{BB962C8B-B14F-4D97-AF65-F5344CB8AC3E}">
        <p14:creationId xmlns:p14="http://schemas.microsoft.com/office/powerpoint/2010/main" val="2016459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Breathing</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5487" y="2057400"/>
            <a:ext cx="2652713" cy="3129756"/>
          </a:xfrm>
        </p:spPr>
      </p:pic>
      <p:sp>
        <p:nvSpPr>
          <p:cNvPr id="5" name="Slide Number Placeholder 4"/>
          <p:cNvSpPr>
            <a:spLocks noGrp="1"/>
          </p:cNvSpPr>
          <p:nvPr>
            <p:ph type="sldNum" sz="quarter" idx="12"/>
          </p:nvPr>
        </p:nvSpPr>
        <p:spPr/>
        <p:txBody>
          <a:bodyPr/>
          <a:lstStyle/>
          <a:p>
            <a:fld id="{BACF1028-B567-4DAC-ABBC-13B7598AF887}" type="slidenum">
              <a:rPr lang="en-US" smtClean="0"/>
              <a:pPr/>
              <a:t>17</a:t>
            </a:fld>
            <a:endParaRPr lang="en-US"/>
          </a:p>
        </p:txBody>
      </p:sp>
      <p:pic>
        <p:nvPicPr>
          <p:cNvPr id="6" name="Picture 3" descr="C:\Users\Lori\AppData\Local\Microsoft\Windows\INetCache\IE\MCMATCZ8\clean_air_blow[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8585" y="2501972"/>
            <a:ext cx="4035829" cy="272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694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133600"/>
            <a:ext cx="4419600" cy="2865437"/>
          </a:xfrm>
        </p:spPr>
      </p:pic>
      <p:sp>
        <p:nvSpPr>
          <p:cNvPr id="5" name="Slide Number Placeholder 4"/>
          <p:cNvSpPr>
            <a:spLocks noGrp="1"/>
          </p:cNvSpPr>
          <p:nvPr>
            <p:ph type="sldNum" sz="quarter" idx="12"/>
          </p:nvPr>
        </p:nvSpPr>
        <p:spPr/>
        <p:txBody>
          <a:bodyPr/>
          <a:lstStyle/>
          <a:p>
            <a:fld id="{BACF1028-B567-4DAC-ABBC-13B7598AF887}" type="slidenum">
              <a:rPr lang="en-US" smtClean="0"/>
              <a:pPr/>
              <a:t>18</a:t>
            </a:fld>
            <a:endParaRPr lang="en-US"/>
          </a:p>
        </p:txBody>
      </p:sp>
      <p:pic>
        <p:nvPicPr>
          <p:cNvPr id="6" name="Picture 9" descr="C:\Users\Lori\AppData\Local\Microsoft\Windows\INetCache\IE\UOJQZ5J8\brain[1].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429000" cy="314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904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sz="half" idx="1"/>
          </p:nvPr>
        </p:nvSpPr>
        <p:spPr/>
        <p:txBody>
          <a:bodyPr>
            <a:normAutofit fontScale="92500" lnSpcReduction="20000"/>
          </a:bodyPr>
          <a:lstStyle/>
          <a:p>
            <a:r>
              <a:rPr lang="en-US" dirty="0"/>
              <a:t>Movement , Space and Breath! Focused Attention Practices</a:t>
            </a:r>
          </a:p>
          <a:p>
            <a:r>
              <a:rPr lang="en-US" dirty="0"/>
              <a:t>Drawing and Coloring</a:t>
            </a:r>
          </a:p>
          <a:p>
            <a:r>
              <a:rPr lang="en-US" dirty="0"/>
              <a:t>Validation</a:t>
            </a:r>
          </a:p>
          <a:p>
            <a:r>
              <a:rPr lang="en-US" dirty="0"/>
              <a:t>Power of Questions</a:t>
            </a:r>
          </a:p>
          <a:p>
            <a:r>
              <a:rPr lang="en-US" dirty="0"/>
              <a:t>Amygdala First Aid Kit!</a:t>
            </a:r>
          </a:p>
          <a:p>
            <a:r>
              <a:rPr lang="en-US" dirty="0"/>
              <a:t>Choices</a:t>
            </a:r>
          </a:p>
          <a:p>
            <a:r>
              <a:rPr lang="en-US" dirty="0"/>
              <a:t>Service to Another/ Bell Work</a:t>
            </a:r>
          </a:p>
          <a:p>
            <a:r>
              <a:rPr lang="en-US" dirty="0"/>
              <a:t>Connection Journals</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1589" y="1600200"/>
            <a:ext cx="3391822" cy="4525963"/>
          </a:xfrm>
        </p:spPr>
      </p:pic>
      <p:sp>
        <p:nvSpPr>
          <p:cNvPr id="5" name="Slide Number Placeholder 4"/>
          <p:cNvSpPr>
            <a:spLocks noGrp="1"/>
          </p:cNvSpPr>
          <p:nvPr>
            <p:ph type="sldNum" sz="quarter" idx="12"/>
          </p:nvPr>
        </p:nvSpPr>
        <p:spPr/>
        <p:txBody>
          <a:bodyPr/>
          <a:lstStyle/>
          <a:p>
            <a:fld id="{BACF1028-B567-4DAC-ABBC-13B7598AF887}" type="slidenum">
              <a:rPr lang="en-US" smtClean="0"/>
              <a:pPr/>
              <a:t>19</a:t>
            </a:fld>
            <a:endParaRPr lang="en-US"/>
          </a:p>
        </p:txBody>
      </p:sp>
    </p:spTree>
    <p:extLst>
      <p:ext uri="{BB962C8B-B14F-4D97-AF65-F5344CB8AC3E}">
        <p14:creationId xmlns:p14="http://schemas.microsoft.com/office/powerpoint/2010/main" val="32053997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Applied Educational Neuroscience/ Brain and Adversity</a:t>
            </a:r>
          </a:p>
        </p:txBody>
      </p:sp>
      <p:sp>
        <p:nvSpPr>
          <p:cNvPr id="3" name="Content Placeholder 2"/>
          <p:cNvSpPr>
            <a:spLocks noGrp="1"/>
          </p:cNvSpPr>
          <p:nvPr>
            <p:ph sz="half" idx="1"/>
          </p:nvPr>
        </p:nvSpPr>
        <p:spPr/>
        <p:txBody>
          <a:bodyPr>
            <a:normAutofit fontScale="92500"/>
          </a:bodyPr>
          <a:lstStyle/>
          <a:p>
            <a:endParaRPr lang="en-US" dirty="0" smtClean="0"/>
          </a:p>
          <a:p>
            <a:r>
              <a:rPr lang="en-US" dirty="0" smtClean="0"/>
              <a:t>Framework </a:t>
            </a:r>
            <a:r>
              <a:rPr lang="en-US" dirty="0"/>
              <a:t>and not a </a:t>
            </a:r>
            <a:r>
              <a:rPr lang="en-US" dirty="0" smtClean="0"/>
              <a:t>program</a:t>
            </a:r>
          </a:p>
          <a:p>
            <a:pPr marL="0" indent="0">
              <a:buNone/>
            </a:pPr>
            <a:endParaRPr lang="en-US" dirty="0"/>
          </a:p>
          <a:p>
            <a:r>
              <a:rPr lang="en-US" dirty="0"/>
              <a:t>This framework encompasses attachment,  relationships,  and the natural ways the brain  feels, behaves and learns.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97835"/>
            <a:ext cx="4038600" cy="3730692"/>
          </a:xfrm>
        </p:spPr>
      </p:pic>
      <p:sp>
        <p:nvSpPr>
          <p:cNvPr id="5" name="Slide Number Placeholder 4"/>
          <p:cNvSpPr>
            <a:spLocks noGrp="1"/>
          </p:cNvSpPr>
          <p:nvPr>
            <p:ph type="sldNum" sz="quarter" idx="12"/>
          </p:nvPr>
        </p:nvSpPr>
        <p:spPr/>
        <p:txBody>
          <a:bodyPr/>
          <a:lstStyle/>
          <a:p>
            <a:fld id="{BACF1028-B567-4DAC-ABBC-13B7598AF887}" type="slidenum">
              <a:rPr lang="en-US" smtClean="0"/>
              <a:pPr/>
              <a:t>2</a:t>
            </a:fld>
            <a:endParaRPr lang="en-US"/>
          </a:p>
        </p:txBody>
      </p:sp>
    </p:spTree>
    <p:extLst>
      <p:ext uri="{BB962C8B-B14F-4D97-AF65-F5344CB8AC3E}">
        <p14:creationId xmlns:p14="http://schemas.microsoft.com/office/powerpoint/2010/main" val="20216226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a:t>
            </a:r>
          </a:p>
        </p:txBody>
      </p:sp>
      <p:sp>
        <p:nvSpPr>
          <p:cNvPr id="3" name="Content Placeholder 2"/>
          <p:cNvSpPr>
            <a:spLocks noGrp="1"/>
          </p:cNvSpPr>
          <p:nvPr>
            <p:ph sz="half" idx="1"/>
          </p:nvPr>
        </p:nvSpPr>
        <p:spPr/>
        <p:txBody>
          <a:bodyPr>
            <a:normAutofit fontScale="92500" lnSpcReduction="10000"/>
          </a:bodyPr>
          <a:lstStyle/>
          <a:p>
            <a:pPr>
              <a:buFont typeface="Wingdings" panose="05000000000000000000" pitchFamily="2" charset="2"/>
              <a:buChar char="v"/>
            </a:pPr>
            <a:r>
              <a:rPr lang="en-US" dirty="0"/>
              <a:t>Teach students about their brain’s neuroplasticity</a:t>
            </a:r>
          </a:p>
          <a:p>
            <a:pPr>
              <a:buFont typeface="Wingdings" panose="05000000000000000000" pitchFamily="2" charset="2"/>
              <a:buChar char="v"/>
            </a:pPr>
            <a:r>
              <a:rPr lang="en-US" dirty="0"/>
              <a:t>Routines and rituals- change them up/ Bell Work </a:t>
            </a:r>
          </a:p>
          <a:p>
            <a:pPr>
              <a:buFont typeface="Wingdings" panose="05000000000000000000" pitchFamily="2" charset="2"/>
              <a:buChar char="v"/>
            </a:pPr>
            <a:r>
              <a:rPr lang="en-US" dirty="0"/>
              <a:t>Notice Everything</a:t>
            </a:r>
          </a:p>
          <a:p>
            <a:pPr>
              <a:buFont typeface="Wingdings" panose="05000000000000000000" pitchFamily="2" charset="2"/>
              <a:buChar char="v"/>
            </a:pPr>
            <a:r>
              <a:rPr lang="en-US" dirty="0"/>
              <a:t>Create class guidelines </a:t>
            </a:r>
          </a:p>
          <a:p>
            <a:pPr marL="0" indent="0">
              <a:buNone/>
            </a:pPr>
            <a:r>
              <a:rPr lang="en-US" dirty="0"/>
              <a:t>( agreements) together and change them often!</a:t>
            </a:r>
          </a:p>
          <a:p>
            <a:pPr>
              <a:buFont typeface="Wingdings" panose="05000000000000000000" pitchFamily="2" charset="2"/>
              <a:buChar char="v"/>
            </a:pPr>
            <a:r>
              <a:rPr lang="en-US" dirty="0"/>
              <a:t>Stories, Images </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Everyone will get what they need! </a:t>
            </a:r>
          </a:p>
          <a:p>
            <a:r>
              <a:rPr lang="en-US" dirty="0"/>
              <a:t>Co-Teach and Co-Design Lessons</a:t>
            </a:r>
          </a:p>
          <a:p>
            <a:r>
              <a:rPr lang="en-US" dirty="0"/>
              <a:t>Validation and the power of Questions</a:t>
            </a:r>
          </a:p>
          <a:p>
            <a:r>
              <a:rPr lang="en-US" dirty="0"/>
              <a:t>What homework did you do for your students this week? </a:t>
            </a:r>
          </a:p>
          <a:p>
            <a:r>
              <a:rPr lang="en-US" dirty="0"/>
              <a:t>Focused Attention Practices</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20</a:t>
            </a:fld>
            <a:endParaRPr lang="en-US"/>
          </a:p>
        </p:txBody>
      </p:sp>
    </p:spTree>
    <p:extLst>
      <p:ext uri="{BB962C8B-B14F-4D97-AF65-F5344CB8AC3E}">
        <p14:creationId xmlns:p14="http://schemas.microsoft.com/office/powerpoint/2010/main" val="13696597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Validation</a:t>
            </a:r>
          </a:p>
        </p:txBody>
      </p:sp>
      <p:sp>
        <p:nvSpPr>
          <p:cNvPr id="3" name="Content Placeholder 2"/>
          <p:cNvSpPr>
            <a:spLocks noGrp="1"/>
          </p:cNvSpPr>
          <p:nvPr>
            <p:ph sz="half" idx="1"/>
          </p:nvPr>
        </p:nvSpPr>
        <p:spPr/>
        <p:txBody>
          <a:bodyPr/>
          <a:lstStyle/>
          <a:p>
            <a:endParaRPr lang="en-US" dirty="0" smtClean="0"/>
          </a:p>
          <a:p>
            <a:r>
              <a:rPr lang="en-US" dirty="0" smtClean="0"/>
              <a:t>What </a:t>
            </a:r>
            <a:r>
              <a:rPr lang="en-US" dirty="0"/>
              <a:t>do you need</a:t>
            </a:r>
            <a:r>
              <a:rPr lang="en-US" dirty="0" smtClean="0"/>
              <a:t>?</a:t>
            </a:r>
          </a:p>
          <a:p>
            <a:pPr marL="0" indent="0">
              <a:buNone/>
            </a:pPr>
            <a:endParaRPr lang="en-US" dirty="0"/>
          </a:p>
          <a:p>
            <a:r>
              <a:rPr lang="en-US" dirty="0"/>
              <a:t>How can I help</a:t>
            </a:r>
            <a:r>
              <a:rPr lang="en-US" dirty="0" smtClean="0"/>
              <a:t>?</a:t>
            </a:r>
          </a:p>
          <a:p>
            <a:pPr marL="0" indent="0">
              <a:buNone/>
            </a:pPr>
            <a:endParaRPr lang="en-US" dirty="0"/>
          </a:p>
          <a:p>
            <a:r>
              <a:rPr lang="en-US" dirty="0"/>
              <a:t>What can we do to make this better?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3881"/>
            <a:ext cx="4038600" cy="4038600"/>
          </a:xfrm>
        </p:spPr>
      </p:pic>
      <p:sp>
        <p:nvSpPr>
          <p:cNvPr id="5" name="Slide Number Placeholder 4"/>
          <p:cNvSpPr>
            <a:spLocks noGrp="1"/>
          </p:cNvSpPr>
          <p:nvPr>
            <p:ph type="sldNum" sz="quarter" idx="12"/>
          </p:nvPr>
        </p:nvSpPr>
        <p:spPr/>
        <p:txBody>
          <a:bodyPr/>
          <a:lstStyle/>
          <a:p>
            <a:fld id="{BACF1028-B567-4DAC-ABBC-13B7598AF887}" type="slidenum">
              <a:rPr lang="en-US" smtClean="0"/>
              <a:pPr/>
              <a:t>21</a:t>
            </a:fld>
            <a:endParaRPr lang="en-US"/>
          </a:p>
        </p:txBody>
      </p:sp>
    </p:spTree>
    <p:extLst>
      <p:ext uri="{BB962C8B-B14F-4D97-AF65-F5344CB8AC3E}">
        <p14:creationId xmlns:p14="http://schemas.microsoft.com/office/powerpoint/2010/main" val="17314660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a:t>
            </a:r>
          </a:p>
        </p:txBody>
      </p:sp>
      <p:sp>
        <p:nvSpPr>
          <p:cNvPr id="3" name="Content Placeholder 2"/>
          <p:cNvSpPr>
            <a:spLocks noGrp="1"/>
          </p:cNvSpPr>
          <p:nvPr>
            <p:ph sz="half" idx="1"/>
          </p:nvPr>
        </p:nvSpPr>
        <p:spPr/>
        <p:txBody>
          <a:bodyPr>
            <a:normAutofit fontScale="62500" lnSpcReduction="20000"/>
          </a:bodyPr>
          <a:lstStyle/>
          <a:p>
            <a:r>
              <a:rPr lang="en-US" dirty="0"/>
              <a:t>That must have made you feel really angry.</a:t>
            </a:r>
          </a:p>
          <a:p>
            <a:r>
              <a:rPr lang="en-US" dirty="0"/>
              <a:t>What a frustrating situation to be in!</a:t>
            </a:r>
          </a:p>
          <a:p>
            <a:r>
              <a:rPr lang="en-US" dirty="0"/>
              <a:t>It must make you feel angry to have someone do that.</a:t>
            </a:r>
          </a:p>
          <a:p>
            <a:r>
              <a:rPr lang="en-US" dirty="0"/>
              <a:t>Wow, how hard that must be.- That’s stinks!-</a:t>
            </a:r>
          </a:p>
          <a:p>
            <a:r>
              <a:rPr lang="en-US" dirty="0"/>
              <a:t>That’s messed up! </a:t>
            </a:r>
          </a:p>
          <a:p>
            <a:r>
              <a:rPr lang="en-US" dirty="0"/>
              <a:t>How frustrating!</a:t>
            </a:r>
          </a:p>
          <a:p>
            <a:r>
              <a:rPr lang="en-US" dirty="0"/>
              <a:t>Yeah, I can see how that might make you feel really sad.</a:t>
            </a:r>
          </a:p>
          <a:p>
            <a:r>
              <a:rPr lang="en-US" dirty="0"/>
              <a:t>Boy, you must be angry.</a:t>
            </a:r>
          </a:p>
          <a:p>
            <a:r>
              <a:rPr lang="en-US" dirty="0"/>
              <a:t>What a horrible feeling.</a:t>
            </a:r>
          </a:p>
          <a:p>
            <a:r>
              <a:rPr lang="en-US" dirty="0"/>
              <a:t>What a tough spot.</a:t>
            </a:r>
          </a:p>
          <a:p>
            <a:r>
              <a:rPr lang="en-US" dirty="0"/>
              <a:t>I hear you.</a:t>
            </a:r>
          </a:p>
          <a:p>
            <a:r>
              <a:rPr lang="en-US" dirty="0"/>
              <a:t>I hear that.</a:t>
            </a:r>
          </a:p>
          <a:p>
            <a:r>
              <a:rPr lang="en-US" dirty="0"/>
              <a:t>90 </a:t>
            </a:r>
            <a:r>
              <a:rPr lang="en-US" dirty="0" smtClean="0"/>
              <a:t>SECOND </a:t>
            </a:r>
            <a:r>
              <a:rPr lang="en-US" dirty="0"/>
              <a:t>RULE! </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22</a:t>
            </a:fld>
            <a:endParaRPr lang="en-US"/>
          </a:p>
        </p:txBody>
      </p:sp>
      <p:pic>
        <p:nvPicPr>
          <p:cNvPr id="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91307" y="1600200"/>
            <a:ext cx="31523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2784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Brain Sheets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Dual Thought Sheets</a:t>
            </a:r>
            <a:endParaRPr lang="en-US" dirty="0"/>
          </a:p>
          <a:p>
            <a:r>
              <a:rPr lang="en-US" dirty="0"/>
              <a:t>What is our challenge?</a:t>
            </a:r>
          </a:p>
          <a:p>
            <a:r>
              <a:rPr lang="en-US" dirty="0"/>
              <a:t>What led up to this challenge?</a:t>
            </a:r>
          </a:p>
          <a:p>
            <a:r>
              <a:rPr lang="en-US" dirty="0"/>
              <a:t>How did we handle this together and /or apart?</a:t>
            </a:r>
          </a:p>
          <a:p>
            <a:r>
              <a:rPr lang="en-US" dirty="0"/>
              <a:t>Could we have prevented this problem?</a:t>
            </a:r>
          </a:p>
          <a:p>
            <a:r>
              <a:rPr lang="en-US" dirty="0"/>
              <a:t>What are two adjustments we will make the next time?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48706"/>
            <a:ext cx="4038600" cy="3028950"/>
          </a:xfrm>
        </p:spPr>
      </p:pic>
      <p:sp>
        <p:nvSpPr>
          <p:cNvPr id="5" name="Slide Number Placeholder 4"/>
          <p:cNvSpPr>
            <a:spLocks noGrp="1"/>
          </p:cNvSpPr>
          <p:nvPr>
            <p:ph type="sldNum" sz="quarter" idx="12"/>
          </p:nvPr>
        </p:nvSpPr>
        <p:spPr/>
        <p:txBody>
          <a:bodyPr/>
          <a:lstStyle/>
          <a:p>
            <a:fld id="{BACF1028-B567-4DAC-ABBC-13B7598AF887}" type="slidenum">
              <a:rPr lang="en-US" smtClean="0"/>
              <a:pPr/>
              <a:t>23</a:t>
            </a:fld>
            <a:endParaRPr lang="en-US"/>
          </a:p>
        </p:txBody>
      </p:sp>
    </p:spTree>
    <p:extLst>
      <p:ext uri="{BB962C8B-B14F-4D97-AF65-F5344CB8AC3E}">
        <p14:creationId xmlns:p14="http://schemas.microsoft.com/office/powerpoint/2010/main" val="27291991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Your Order</a:t>
            </a:r>
          </a:p>
        </p:txBody>
      </p:sp>
      <p:sp>
        <p:nvSpPr>
          <p:cNvPr id="4" name="Content Placeholder 3"/>
          <p:cNvSpPr>
            <a:spLocks noGrp="1"/>
          </p:cNvSpPr>
          <p:nvPr>
            <p:ph sz="half" idx="2"/>
          </p:nvPr>
        </p:nvSpPr>
        <p:spPr/>
        <p:txBody>
          <a:bodyPr>
            <a:normAutofit fontScale="85000" lnSpcReduction="20000"/>
          </a:bodyPr>
          <a:lstStyle/>
          <a:p>
            <a:r>
              <a:rPr lang="en-US" dirty="0"/>
              <a:t>Take your order</a:t>
            </a:r>
          </a:p>
          <a:p>
            <a:r>
              <a:rPr lang="en-US" dirty="0"/>
              <a:t>Brain Lab</a:t>
            </a:r>
          </a:p>
          <a:p>
            <a:r>
              <a:rPr lang="en-US" dirty="0"/>
              <a:t>Regulation Room</a:t>
            </a:r>
          </a:p>
          <a:p>
            <a:r>
              <a:rPr lang="en-US" dirty="0"/>
              <a:t>Amygdala First Aid Station</a:t>
            </a:r>
          </a:p>
          <a:p>
            <a:r>
              <a:rPr lang="en-US" dirty="0"/>
              <a:t>Teachers and students</a:t>
            </a:r>
          </a:p>
          <a:p>
            <a:r>
              <a:rPr lang="en-US" dirty="0"/>
              <a:t>I will work for you!</a:t>
            </a:r>
          </a:p>
          <a:p>
            <a:endParaRPr lang="en-US" dirty="0"/>
          </a:p>
          <a:p>
            <a:r>
              <a:rPr lang="en-US" dirty="0"/>
              <a:t>Noticing!</a:t>
            </a:r>
          </a:p>
          <a:p>
            <a:r>
              <a:rPr lang="en-US" dirty="0"/>
              <a:t>2x10 Strategy</a:t>
            </a:r>
          </a:p>
          <a:p>
            <a:r>
              <a:rPr lang="en-US" dirty="0"/>
              <a:t>Above or below the Line </a:t>
            </a:r>
          </a:p>
          <a:p>
            <a:r>
              <a:rPr lang="en-US" dirty="0"/>
              <a:t>Maslow Hierarchy/ brand new!!!</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24</a:t>
            </a:fld>
            <a:endParaRPr lang="en-US"/>
          </a:p>
        </p:txBody>
      </p:sp>
      <p:pic>
        <p:nvPicPr>
          <p:cNvPr id="6" name="Content Placeholder 5" descr="https://scontent.ford1-1.fna.fbcdn.net/v/t1.0-9/18402991_10158854291405160_3885556350190985617_n.jpg?oh=8447fef7217e70864045770171813713&amp;oe=59ABB7E5"/>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3500" y="1676400"/>
            <a:ext cx="2857500" cy="3710781"/>
          </a:xfrm>
          <a:prstGeom prst="rect">
            <a:avLst/>
          </a:prstGeom>
          <a:noFill/>
          <a:ln>
            <a:noFill/>
          </a:ln>
        </p:spPr>
      </p:pic>
    </p:spTree>
    <p:extLst>
      <p:ext uri="{BB962C8B-B14F-4D97-AF65-F5344CB8AC3E}">
        <p14:creationId xmlns:p14="http://schemas.microsoft.com/office/powerpoint/2010/main" val="17162482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Me!</a:t>
            </a:r>
          </a:p>
        </p:txBody>
      </p:sp>
      <p:sp>
        <p:nvSpPr>
          <p:cNvPr id="3" name="Content Placeholder 2"/>
          <p:cNvSpPr>
            <a:spLocks noGrp="1"/>
          </p:cNvSpPr>
          <p:nvPr>
            <p:ph sz="half" idx="1"/>
          </p:nvPr>
        </p:nvSpPr>
        <p:spPr/>
        <p:txBody>
          <a:bodyPr>
            <a:normAutofit fontScale="85000" lnSpcReduction="20000"/>
          </a:bodyPr>
          <a:lstStyle/>
          <a:p>
            <a:r>
              <a:rPr lang="en-US" dirty="0"/>
              <a:t>To understand our neurobiology is to know the secret of life! </a:t>
            </a:r>
          </a:p>
          <a:p>
            <a:r>
              <a:rPr lang="en-US" dirty="0"/>
              <a:t>https://www.facebook.com/lori.l.desautels</a:t>
            </a:r>
          </a:p>
          <a:p>
            <a:r>
              <a:rPr lang="en-US" dirty="0" err="1"/>
              <a:t>Desautels_phd</a:t>
            </a:r>
            <a:endParaRPr lang="en-US" dirty="0"/>
          </a:p>
          <a:p>
            <a:r>
              <a:rPr lang="en-US" dirty="0"/>
              <a:t>ldesaute@butler.edu</a:t>
            </a:r>
          </a:p>
          <a:p>
            <a:r>
              <a:rPr lang="en-US" dirty="0"/>
              <a:t>www.revelationsineducation.com</a:t>
            </a:r>
          </a:p>
          <a:p>
            <a:r>
              <a:rPr lang="en-US" dirty="0" err="1"/>
              <a:t>Desautels_phd</a:t>
            </a:r>
            <a:r>
              <a:rPr lang="en-US" dirty="0"/>
              <a:t> - twitter handle</a:t>
            </a:r>
          </a:p>
          <a:p>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a:t>Who are YOU?" said the Caterpillar. </a:t>
            </a:r>
          </a:p>
          <a:p>
            <a:pPr marL="0" indent="0">
              <a:buNone/>
            </a:pPr>
            <a:r>
              <a:rPr lang="en-US" dirty="0"/>
              <a:t>This was not an encouraging opening for a conversation. </a:t>
            </a:r>
          </a:p>
          <a:p>
            <a:pPr marL="0" indent="0">
              <a:buNone/>
            </a:pPr>
            <a:r>
              <a:rPr lang="en-US" dirty="0"/>
              <a:t>Alice replied, rather shyly, </a:t>
            </a:r>
          </a:p>
          <a:p>
            <a:pPr marL="0" indent="0">
              <a:buNone/>
            </a:pPr>
            <a:r>
              <a:rPr lang="en-US" dirty="0"/>
              <a:t>"I-I hardly know, sir, just at present - at least I know who I WAS when I got up this morning, but I think I must have been changed several times since then."</a:t>
            </a:r>
            <a:br>
              <a:rPr lang="en-US" dirty="0"/>
            </a:br>
            <a:r>
              <a:rPr lang="en-US" dirty="0"/>
              <a:t/>
            </a:r>
            <a:br>
              <a:rPr lang="en-US" dirty="0"/>
            </a:br>
            <a:r>
              <a:rPr lang="en-US" dirty="0"/>
              <a:t>- </a:t>
            </a:r>
            <a:r>
              <a:rPr lang="en-US" i="1" dirty="0"/>
              <a:t>Alice's Adventures in Wonderland, Lewis Carroll</a:t>
            </a:r>
            <a:endParaRPr lang="en-US" dirty="0"/>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25</a:t>
            </a:fld>
            <a:endParaRPr lang="en-US"/>
          </a:p>
        </p:txBody>
      </p:sp>
    </p:spTree>
    <p:extLst>
      <p:ext uri="{BB962C8B-B14F-4D97-AF65-F5344CB8AC3E}">
        <p14:creationId xmlns:p14="http://schemas.microsoft.com/office/powerpoint/2010/main" val="33185926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7846" y="1600200"/>
            <a:ext cx="3017308" cy="452596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7020" y="1600200"/>
            <a:ext cx="3040960" cy="4525963"/>
          </a:xfrm>
        </p:spPr>
      </p:pic>
      <p:sp>
        <p:nvSpPr>
          <p:cNvPr id="5" name="Slide Number Placeholder 4"/>
          <p:cNvSpPr>
            <a:spLocks noGrp="1"/>
          </p:cNvSpPr>
          <p:nvPr>
            <p:ph type="sldNum" sz="quarter" idx="12"/>
          </p:nvPr>
        </p:nvSpPr>
        <p:spPr/>
        <p:txBody>
          <a:bodyPr/>
          <a:lstStyle/>
          <a:p>
            <a:fld id="{BACF1028-B567-4DAC-ABBC-13B7598AF887}" type="slidenum">
              <a:rPr lang="en-US" smtClean="0"/>
              <a:pPr/>
              <a:t>26</a:t>
            </a:fld>
            <a:endParaRPr lang="en-US"/>
          </a:p>
        </p:txBody>
      </p:sp>
    </p:spTree>
    <p:extLst>
      <p:ext uri="{BB962C8B-B14F-4D97-AF65-F5344CB8AC3E}">
        <p14:creationId xmlns:p14="http://schemas.microsoft.com/office/powerpoint/2010/main" val="1352031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and Their Brains</a:t>
            </a:r>
          </a:p>
        </p:txBody>
      </p:sp>
      <p:sp>
        <p:nvSpPr>
          <p:cNvPr id="3" name="Content Placeholder 2"/>
          <p:cNvSpPr>
            <a:spLocks noGrp="1"/>
          </p:cNvSpPr>
          <p:nvPr>
            <p:ph sz="half" idx="1"/>
          </p:nvPr>
        </p:nvSpPr>
        <p:spPr/>
        <p:txBody>
          <a:bodyPr>
            <a:normAutofit fontScale="92500"/>
          </a:bodyPr>
          <a:lstStyle/>
          <a:p>
            <a:endParaRPr lang="en-US" dirty="0" smtClean="0"/>
          </a:p>
          <a:p>
            <a:r>
              <a:rPr lang="en-US" dirty="0" smtClean="0"/>
              <a:t>ADD </a:t>
            </a:r>
            <a:r>
              <a:rPr lang="en-US" dirty="0"/>
              <a:t>and PTSD</a:t>
            </a:r>
          </a:p>
          <a:p>
            <a:r>
              <a:rPr lang="en-US" dirty="0"/>
              <a:t>Most negative behavior arises from a stress response</a:t>
            </a:r>
          </a:p>
          <a:p>
            <a:r>
              <a:rPr lang="en-US" dirty="0"/>
              <a:t>All students will always choose to act misbehaved before they act stupid? </a:t>
            </a:r>
          </a:p>
          <a:p>
            <a:r>
              <a:rPr lang="en-US" dirty="0"/>
              <a:t>All Behavior is communication</a:t>
            </a:r>
          </a:p>
        </p:txBody>
      </p:sp>
      <p:sp>
        <p:nvSpPr>
          <p:cNvPr id="5" name="Slide Number Placeholder 4"/>
          <p:cNvSpPr>
            <a:spLocks noGrp="1"/>
          </p:cNvSpPr>
          <p:nvPr>
            <p:ph type="sldNum" sz="quarter" idx="12"/>
          </p:nvPr>
        </p:nvSpPr>
        <p:spPr/>
        <p:txBody>
          <a:bodyPr/>
          <a:lstStyle/>
          <a:p>
            <a:fld id="{BACF1028-B567-4DAC-ABBC-13B7598AF887}" type="slidenum">
              <a:rPr lang="en-US" smtClean="0"/>
              <a:pPr/>
              <a:t>3</a:t>
            </a:fld>
            <a:endParaRPr lang="en-US"/>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362200"/>
            <a:ext cx="403859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6426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Response</a:t>
            </a:r>
          </a:p>
        </p:txBody>
      </p:sp>
      <p:sp>
        <p:nvSpPr>
          <p:cNvPr id="3" name="Content Placeholder 2"/>
          <p:cNvSpPr>
            <a:spLocks noGrp="1"/>
          </p:cNvSpPr>
          <p:nvPr>
            <p:ph sz="half" idx="1"/>
          </p:nvPr>
        </p:nvSpPr>
        <p:spPr/>
        <p:txBody>
          <a:bodyPr>
            <a:normAutofit fontScale="92500" lnSpcReduction="20000"/>
          </a:bodyPr>
          <a:lstStyle/>
          <a:p>
            <a:r>
              <a:rPr lang="en-US" dirty="0"/>
              <a:t>Prefrontal Cortex</a:t>
            </a:r>
          </a:p>
          <a:p>
            <a:r>
              <a:rPr lang="en-US" dirty="0"/>
              <a:t>Amygdala</a:t>
            </a:r>
          </a:p>
          <a:p>
            <a:r>
              <a:rPr lang="en-US" dirty="0"/>
              <a:t>Hippocampus</a:t>
            </a:r>
          </a:p>
          <a:p>
            <a:r>
              <a:rPr lang="en-US" dirty="0"/>
              <a:t>Neuroplasticity</a:t>
            </a:r>
          </a:p>
          <a:p>
            <a:r>
              <a:rPr lang="en-US" dirty="0"/>
              <a:t>Heightened baseline of arousal</a:t>
            </a:r>
          </a:p>
          <a:p>
            <a:r>
              <a:rPr lang="en-US" dirty="0"/>
              <a:t>Stress decreases volume in the hippocampus and corpus </a:t>
            </a:r>
            <a:r>
              <a:rPr lang="en-US" dirty="0" err="1"/>
              <a:t>collosum</a:t>
            </a:r>
            <a:endParaRPr lang="en-US" dirty="0"/>
          </a:p>
          <a:p>
            <a:r>
              <a:rPr lang="en-US" dirty="0"/>
              <a:t>Overproduction of neural connections associated with fear and anxiety.</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4</a:t>
            </a:fld>
            <a:endParaRPr lang="en-US"/>
          </a:p>
        </p:txBody>
      </p:sp>
      <p:pic>
        <p:nvPicPr>
          <p:cNvPr id="6" name="Picture 2" descr="C:\Users\Lori\AppData\Local\Microsoft\Windows\INetCache\IE\MCMATCZ8\autism6[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04260" y="1600200"/>
            <a:ext cx="352647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860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Response</a:t>
            </a:r>
          </a:p>
        </p:txBody>
      </p:sp>
      <p:sp>
        <p:nvSpPr>
          <p:cNvPr id="3" name="Content Placeholder 2"/>
          <p:cNvSpPr>
            <a:spLocks noGrp="1"/>
          </p:cNvSpPr>
          <p:nvPr>
            <p:ph sz="half" idx="1"/>
          </p:nvPr>
        </p:nvSpPr>
        <p:spPr/>
        <p:txBody>
          <a:bodyPr>
            <a:normAutofit fontScale="85000" lnSpcReduction="10000"/>
          </a:bodyPr>
          <a:lstStyle/>
          <a:p>
            <a:endParaRPr lang="en-US" dirty="0" smtClean="0"/>
          </a:p>
          <a:p>
            <a:r>
              <a:rPr lang="en-US" dirty="0" smtClean="0"/>
              <a:t>Lowers </a:t>
            </a:r>
            <a:r>
              <a:rPr lang="en-US" dirty="0"/>
              <a:t>serotonin</a:t>
            </a:r>
          </a:p>
          <a:p>
            <a:r>
              <a:rPr lang="en-US" dirty="0"/>
              <a:t>Few and shorter dendrites</a:t>
            </a:r>
          </a:p>
          <a:p>
            <a:r>
              <a:rPr lang="en-US" dirty="0"/>
              <a:t>Irregular levels of neurotransmitters</a:t>
            </a:r>
          </a:p>
          <a:p>
            <a:r>
              <a:rPr lang="en-US" dirty="0"/>
              <a:t>Affects how we think and our capacity to think</a:t>
            </a:r>
          </a:p>
          <a:p>
            <a:r>
              <a:rPr lang="en-US" dirty="0"/>
              <a:t>Affects imagination and cognitive flexibility</a:t>
            </a:r>
          </a:p>
          <a:p>
            <a:r>
              <a:rPr lang="en-US" dirty="0"/>
              <a:t>Without imagination there is no </a:t>
            </a:r>
            <a:r>
              <a:rPr lang="en-US" dirty="0" smtClean="0"/>
              <a:t>re-visioning </a:t>
            </a:r>
            <a:r>
              <a:rPr lang="en-US" dirty="0"/>
              <a:t>of the future</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1551" y="1752601"/>
            <a:ext cx="3771898" cy="2743199"/>
          </a:xfrm>
        </p:spPr>
      </p:pic>
      <p:sp>
        <p:nvSpPr>
          <p:cNvPr id="5" name="Slide Number Placeholder 4"/>
          <p:cNvSpPr>
            <a:spLocks noGrp="1"/>
          </p:cNvSpPr>
          <p:nvPr>
            <p:ph type="sldNum" sz="quarter" idx="12"/>
          </p:nvPr>
        </p:nvSpPr>
        <p:spPr/>
        <p:txBody>
          <a:bodyPr/>
          <a:lstStyle/>
          <a:p>
            <a:fld id="{BACF1028-B567-4DAC-ABBC-13B7598AF887}" type="slidenum">
              <a:rPr lang="en-US" smtClean="0"/>
              <a:pPr/>
              <a:t>5</a:t>
            </a:fld>
            <a:endParaRPr lang="en-US"/>
          </a:p>
        </p:txBody>
      </p:sp>
    </p:spTree>
    <p:extLst>
      <p:ext uri="{BB962C8B-B14F-4D97-AF65-F5344CB8AC3E}">
        <p14:creationId xmlns:p14="http://schemas.microsoft.com/office/powerpoint/2010/main" val="13843409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Response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Fundamental reorganization of  how the brain manages perception. </a:t>
            </a:r>
          </a:p>
          <a:p>
            <a:r>
              <a:rPr lang="en-US" dirty="0"/>
              <a:t>We have built in attachment programs that motivate us to seek out positive bonds with caring adults.  </a:t>
            </a:r>
          </a:p>
          <a:p>
            <a:r>
              <a:rPr lang="en-US" dirty="0"/>
              <a:t>Cognitive flexibility</a:t>
            </a:r>
          </a:p>
          <a:p>
            <a:r>
              <a:rPr lang="en-US" dirty="0"/>
              <a:t>Imagination/ empathy</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55878" y="2355898"/>
            <a:ext cx="2223243" cy="3014567"/>
          </a:xfrm>
        </p:spPr>
      </p:pic>
      <p:sp>
        <p:nvSpPr>
          <p:cNvPr id="5" name="Slide Number Placeholder 4"/>
          <p:cNvSpPr>
            <a:spLocks noGrp="1"/>
          </p:cNvSpPr>
          <p:nvPr>
            <p:ph type="sldNum" sz="quarter" idx="12"/>
          </p:nvPr>
        </p:nvSpPr>
        <p:spPr/>
        <p:txBody>
          <a:bodyPr/>
          <a:lstStyle/>
          <a:p>
            <a:fld id="{BACF1028-B567-4DAC-ABBC-13B7598AF887}" type="slidenum">
              <a:rPr lang="en-US" smtClean="0"/>
              <a:pPr/>
              <a:t>6</a:t>
            </a:fld>
            <a:endParaRPr lang="en-US"/>
          </a:p>
        </p:txBody>
      </p:sp>
    </p:spTree>
    <p:extLst>
      <p:ext uri="{BB962C8B-B14F-4D97-AF65-F5344CB8AC3E}">
        <p14:creationId xmlns:p14="http://schemas.microsoft.com/office/powerpoint/2010/main" val="15205670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US" dirty="0"/>
          </a:p>
        </p:txBody>
      </p:sp>
      <p:sp>
        <p:nvSpPr>
          <p:cNvPr id="3" name="Content Placeholder 2"/>
          <p:cNvSpPr>
            <a:spLocks noGrp="1"/>
          </p:cNvSpPr>
          <p:nvPr>
            <p:ph sz="half" idx="1"/>
          </p:nvPr>
        </p:nvSpPr>
        <p:spPr/>
        <p:txBody>
          <a:bodyPr>
            <a:noAutofit/>
          </a:bodyPr>
          <a:lstStyle/>
          <a:p>
            <a:r>
              <a:rPr lang="en-US" sz="1600" dirty="0" smtClean="0"/>
              <a:t>Steinberg calls attention to the work of Dr. J. Douglas </a:t>
            </a:r>
            <a:r>
              <a:rPr lang="en-US" sz="1600" dirty="0" err="1" smtClean="0"/>
              <a:t>Bremner</a:t>
            </a:r>
            <a:r>
              <a:rPr lang="en-US" sz="1600" dirty="0" smtClean="0"/>
              <a:t> who does research on Post-traumatic Stress Disorder (PTSD). In an </a:t>
            </a:r>
            <a:r>
              <a:rPr lang="en-US" sz="1600" dirty="0" smtClean="0">
                <a:hlinkClick r:id="rId2"/>
              </a:rPr>
              <a:t>on-line article</a:t>
            </a:r>
            <a:r>
              <a:rPr lang="en-US" sz="1600" dirty="0" smtClean="0"/>
              <a:t> </a:t>
            </a:r>
            <a:r>
              <a:rPr lang="en-US" sz="1600" dirty="0" err="1" smtClean="0"/>
              <a:t>Bremner</a:t>
            </a:r>
            <a:r>
              <a:rPr lang="en-US" sz="1600" dirty="0" smtClean="0"/>
              <a:t> writes: "Recent studies have shown that victims of childhood adversity/ abuse and neglect  and combat veterans actually experience physical changes to the hippocampus, a part of the brain involved in learning and memory, as well as in the handling of stress. The hippocampus also works closely with the medial prefrontal cortex, an area of the brain that regulates our emotional response to fear and stress. PTSD sufferers often have impairments in one or both of these brain regions. These impairments can lead to problems with learning and academic achievement."</a:t>
            </a:r>
          </a:p>
          <a:p>
            <a:endParaRPr lang="en-US" sz="16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9488" y="2356427"/>
            <a:ext cx="4036024" cy="3013509"/>
          </a:xfrm>
        </p:spPr>
      </p:pic>
    </p:spTree>
    <p:extLst>
      <p:ext uri="{BB962C8B-B14F-4D97-AF65-F5344CB8AC3E}">
        <p14:creationId xmlns:p14="http://schemas.microsoft.com/office/powerpoint/2010/main" val="19936099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sz="half" idx="1"/>
          </p:nvPr>
        </p:nvSpPr>
        <p:spPr/>
        <p:txBody>
          <a:bodyPr>
            <a:normAutofit fontScale="70000" lnSpcReduction="20000"/>
          </a:bodyPr>
          <a:lstStyle/>
          <a:p>
            <a:pPr fontAlgn="base"/>
            <a:r>
              <a:rPr lang="en-US" dirty="0"/>
              <a:t>In young children, the HPA axis is still developing so with early chronic stress the body becomes flooded with inflammatory stress neurochemicals. Early childhood stress reprograms how we will react to stress our entire lives! Early chronic unpredictable stress is most damaging.  </a:t>
            </a:r>
            <a:endParaRPr lang="en-US" dirty="0" smtClean="0"/>
          </a:p>
          <a:p>
            <a:pPr marL="0" indent="0" fontAlgn="base">
              <a:buNone/>
            </a:pPr>
            <a:endParaRPr lang="en-US" dirty="0"/>
          </a:p>
          <a:p>
            <a:pPr fontAlgn="base"/>
            <a:r>
              <a:rPr lang="en-US" dirty="0"/>
              <a:t>Stress causes the brain and body to marinate in toxic inflammatory chemicals. ACE research shows that both the physical and emotional suffering are rooted in the complex immune system- our body's operating control center.  </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8</a:t>
            </a:fld>
            <a:endParaRPr lang="en-US"/>
          </a:p>
        </p:txBody>
      </p:sp>
      <p:pic>
        <p:nvPicPr>
          <p:cNvPr id="6" name="Picture 2" descr="C:\Users\Lori\AppData\Local\Microsoft\Windows\INetCache\IE\LN20K8MH\HPA_Axis_Diagram_(Brian_M_Sweis_2012)[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57750" y="2324894"/>
            <a:ext cx="36195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816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Development</a:t>
            </a:r>
          </a:p>
        </p:txBody>
      </p:sp>
      <p:sp>
        <p:nvSpPr>
          <p:cNvPr id="3" name="Content Placeholder 2"/>
          <p:cNvSpPr>
            <a:spLocks noGrp="1"/>
          </p:cNvSpPr>
          <p:nvPr>
            <p:ph sz="half" idx="1"/>
          </p:nvPr>
        </p:nvSpPr>
        <p:spPr/>
        <p:txBody>
          <a:bodyPr>
            <a:normAutofit fontScale="92500" lnSpcReduction="20000"/>
          </a:bodyPr>
          <a:lstStyle/>
          <a:p>
            <a:r>
              <a:rPr lang="en-US" dirty="0"/>
              <a:t>Neuroplasticity</a:t>
            </a:r>
          </a:p>
          <a:p>
            <a:r>
              <a:rPr lang="en-US" dirty="0"/>
              <a:t>Last trimester to two years-greatest time of brain development</a:t>
            </a:r>
          </a:p>
          <a:p>
            <a:r>
              <a:rPr lang="en-US" dirty="0"/>
              <a:t>BDNF- Provides protection to the hippocampus/ activating NB</a:t>
            </a:r>
          </a:p>
          <a:p>
            <a:r>
              <a:rPr lang="en-US" dirty="0"/>
              <a:t>1 billion synapses in a cubic centimeter of brain tissue in early development</a:t>
            </a:r>
          </a:p>
          <a:p>
            <a:endParaRPr lang="en-US" dirty="0"/>
          </a:p>
        </p:txBody>
      </p:sp>
      <p:sp>
        <p:nvSpPr>
          <p:cNvPr id="5" name="Slide Number Placeholder 4"/>
          <p:cNvSpPr>
            <a:spLocks noGrp="1"/>
          </p:cNvSpPr>
          <p:nvPr>
            <p:ph type="sldNum" sz="quarter" idx="12"/>
          </p:nvPr>
        </p:nvSpPr>
        <p:spPr/>
        <p:txBody>
          <a:bodyPr/>
          <a:lstStyle/>
          <a:p>
            <a:fld id="{BACF1028-B567-4DAC-ABBC-13B7598AF887}" type="slidenum">
              <a:rPr lang="en-US" smtClean="0"/>
              <a:pPr/>
              <a:t>9</a:t>
            </a:fld>
            <a:endParaRPr lang="en-US"/>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00380"/>
            <a:ext cx="4038600" cy="272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5701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10430</TotalTime>
  <Words>1237</Words>
  <Application>Microsoft Office PowerPoint</Application>
  <PresentationFormat>Letter Paper (8.5x11 in)</PresentationFormat>
  <Paragraphs>192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Adversity! The Brain, Behavior, and Learning</vt:lpstr>
      <vt:lpstr>Applied Educational Neuroscience/ Brain and Adversity</vt:lpstr>
      <vt:lpstr>Youth and Their Brains</vt:lpstr>
      <vt:lpstr>Stress Response</vt:lpstr>
      <vt:lpstr>Stress Response</vt:lpstr>
      <vt:lpstr>Stress Response</vt:lpstr>
      <vt:lpstr>Hippocampus</vt:lpstr>
      <vt:lpstr>Inflammation!</vt:lpstr>
      <vt:lpstr>Brain Development</vt:lpstr>
      <vt:lpstr>Layers of Early Development</vt:lpstr>
      <vt:lpstr>Theory of Everything</vt:lpstr>
      <vt:lpstr>Epi-Genetics</vt:lpstr>
      <vt:lpstr>PFC, Amygdala, and Sensory Systems</vt:lpstr>
      <vt:lpstr>Adolescent Brain Development</vt:lpstr>
      <vt:lpstr>Adolescent Brain</vt:lpstr>
      <vt:lpstr>Amygdala’s Language</vt:lpstr>
      <vt:lpstr>Breathing</vt:lpstr>
      <vt:lpstr>Movement</vt:lpstr>
      <vt:lpstr>Strategies!</vt:lpstr>
      <vt:lpstr>Strategies</vt:lpstr>
      <vt:lpstr>Questions and Validation</vt:lpstr>
      <vt:lpstr>Validation</vt:lpstr>
      <vt:lpstr>Dual Brain Sheets</vt:lpstr>
      <vt:lpstr>Take Your Order</vt:lpstr>
      <vt:lpstr>Connect With Me!</vt:lpstr>
      <vt:lpstr>Thank you!!! </vt:lpstr>
    </vt:vector>
  </TitlesOfParts>
  <Company>NJDOE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Classroom Leadership &amp; Management</dc:title>
  <dc:creator>mmcknigh</dc:creator>
  <cp:lastModifiedBy>Lori</cp:lastModifiedBy>
  <cp:revision>472</cp:revision>
  <cp:lastPrinted>2017-07-01T18:46:49Z</cp:lastPrinted>
  <dcterms:created xsi:type="dcterms:W3CDTF">2011-08-19T13:30:17Z</dcterms:created>
  <dcterms:modified xsi:type="dcterms:W3CDTF">2017-08-13T19:49:48Z</dcterms:modified>
</cp:coreProperties>
</file>